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73" r:id="rId3"/>
    <p:sldId id="274" r:id="rId4"/>
    <p:sldId id="275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72" r:id="rId13"/>
    <p:sldId id="269" r:id="rId14"/>
    <p:sldId id="270" r:id="rId15"/>
    <p:sldId id="271" r:id="rId16"/>
    <p:sldId id="280" r:id="rId17"/>
    <p:sldId id="281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59" y="1607911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Golden Copy </a:t>
            </a:r>
            <a:br>
              <a:rPr lang="en-US" sz="5400" dirty="0"/>
            </a:br>
            <a:r>
              <a:rPr lang="en-US" sz="5400" dirty="0"/>
              <a:t>Creation and access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605" y="3086481"/>
            <a:ext cx="2969009" cy="768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34" y="5778901"/>
            <a:ext cx="4413887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Java API to send SQL queries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Mimics user typed input</a:t>
            </a:r>
          </a:p>
          <a:p>
            <a:r>
              <a:rPr lang="en-US" sz="3600" dirty="0">
                <a:solidFill>
                  <a:schemeClr val="bg1"/>
                </a:solidFill>
              </a:rPr>
              <a:t>Based on string </a:t>
            </a:r>
            <a:r>
              <a:rPr lang="en-US" sz="3600" dirty="0" smtClean="0">
                <a:solidFill>
                  <a:schemeClr val="bg1"/>
                </a:solidFill>
              </a:rPr>
              <a:t>manipulation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Create accounts, give access, query database, etc.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Can be tedious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41412" y="227967"/>
            <a:ext cx="9905998" cy="14785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database connectivity</a:t>
            </a:r>
            <a:br>
              <a:rPr lang="en-US" sz="4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 J</a:t>
            </a:r>
            <a:endParaRPr lang="en-US" sz="4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3923" y="6488668"/>
            <a:ext cx="58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UI - </a:t>
            </a:r>
            <a:r>
              <a:rPr lang="en-US" dirty="0" smtClean="0">
                <a:solidFill>
                  <a:schemeClr val="bg1"/>
                </a:solidFill>
              </a:rPr>
              <a:t>CONTROLLER </a:t>
            </a:r>
            <a:r>
              <a:rPr lang="en-US" dirty="0" smtClean="0">
                <a:solidFill>
                  <a:schemeClr val="bg1"/>
                </a:solidFill>
              </a:rPr>
              <a:t>- DBMS - </a:t>
            </a:r>
            <a:r>
              <a:rPr lang="en-US" dirty="0" smtClean="0">
                <a:solidFill>
                  <a:srgbClr val="FF0000"/>
                </a:solidFill>
              </a:rPr>
              <a:t>JDBC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PB </a:t>
            </a:r>
            <a:r>
              <a:rPr lang="en-US" dirty="0" smtClean="0">
                <a:solidFill>
                  <a:schemeClr val="bg1"/>
                </a:solidFill>
              </a:rPr>
              <a:t>– SQLDUMP - </a:t>
            </a:r>
            <a:r>
              <a:rPr lang="en-US" dirty="0" smtClean="0">
                <a:solidFill>
                  <a:schemeClr val="bg1"/>
                </a:solidFill>
              </a:rPr>
              <a:t>MEB - FT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672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builder</a:t>
            </a:r>
            <a:endParaRPr lang="en-US" sz="4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Java class to create operating system processes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Lets a java program run other programs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Used to run command line utilities</a:t>
            </a:r>
          </a:p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3923" y="6488668"/>
            <a:ext cx="58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UI - </a:t>
            </a:r>
            <a:r>
              <a:rPr lang="en-US" dirty="0" smtClean="0">
                <a:solidFill>
                  <a:schemeClr val="bg1"/>
                </a:solidFill>
              </a:rPr>
              <a:t>CONTROLLER </a:t>
            </a:r>
            <a:r>
              <a:rPr lang="en-US" dirty="0" smtClean="0">
                <a:solidFill>
                  <a:schemeClr val="bg1"/>
                </a:solidFill>
              </a:rPr>
              <a:t>- DBMS - </a:t>
            </a:r>
            <a:r>
              <a:rPr lang="en-US" dirty="0" smtClean="0">
                <a:solidFill>
                  <a:schemeClr val="bg1"/>
                </a:solidFill>
              </a:rPr>
              <a:t>JDBC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rgbClr val="FF0000"/>
                </a:solidFill>
              </a:rPr>
              <a:t>PB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SQLDUMP - </a:t>
            </a:r>
            <a:r>
              <a:rPr lang="en-US" dirty="0" smtClean="0">
                <a:solidFill>
                  <a:schemeClr val="bg1"/>
                </a:solidFill>
              </a:rPr>
              <a:t>MEB - FT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9100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sqldump</a:t>
            </a:r>
            <a:endParaRPr lang="en-US" sz="4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Command line utility to automate SQL queries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Mimics user typed output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Used to create copies of DB’s with different names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Slower than MEB</a:t>
            </a:r>
          </a:p>
          <a:p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3923" y="6488668"/>
            <a:ext cx="58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UI - </a:t>
            </a:r>
            <a:r>
              <a:rPr lang="en-US" dirty="0" smtClean="0">
                <a:solidFill>
                  <a:schemeClr val="bg1"/>
                </a:solidFill>
              </a:rPr>
              <a:t>CONTROLLER </a:t>
            </a:r>
            <a:r>
              <a:rPr lang="en-US" dirty="0" smtClean="0">
                <a:solidFill>
                  <a:schemeClr val="bg1"/>
                </a:solidFill>
              </a:rPr>
              <a:t>- DBMS - </a:t>
            </a:r>
            <a:r>
              <a:rPr lang="en-US" dirty="0" smtClean="0">
                <a:solidFill>
                  <a:schemeClr val="bg1"/>
                </a:solidFill>
              </a:rPr>
              <a:t>JDBC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PB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smtClean="0">
                <a:solidFill>
                  <a:srgbClr val="FF0000"/>
                </a:solidFill>
              </a:rPr>
              <a:t>SQLDUMP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MEB - FT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7913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4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enterprise backup</a:t>
            </a:r>
            <a:endParaRPr lang="en-US" sz="4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Command line utility to create a DB backup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Partial, compressed, hot backup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Better than copying files or </a:t>
            </a:r>
            <a:r>
              <a:rPr lang="en-US" sz="3600" dirty="0" err="1" smtClean="0">
                <a:solidFill>
                  <a:schemeClr val="bg1"/>
                </a:solidFill>
              </a:rPr>
              <a:t>sqldump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No renaming of DB’s</a:t>
            </a:r>
          </a:p>
          <a:p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3923" y="6488668"/>
            <a:ext cx="58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UI - </a:t>
            </a:r>
            <a:r>
              <a:rPr lang="en-US" dirty="0" smtClean="0">
                <a:solidFill>
                  <a:schemeClr val="bg1"/>
                </a:solidFill>
              </a:rPr>
              <a:t>CONTROLLER </a:t>
            </a:r>
            <a:r>
              <a:rPr lang="en-US" dirty="0" smtClean="0">
                <a:solidFill>
                  <a:schemeClr val="bg1"/>
                </a:solidFill>
              </a:rPr>
              <a:t>- DBMS - </a:t>
            </a:r>
            <a:r>
              <a:rPr lang="en-US" dirty="0" smtClean="0">
                <a:solidFill>
                  <a:schemeClr val="bg1"/>
                </a:solidFill>
              </a:rPr>
              <a:t>JDBC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PB </a:t>
            </a:r>
            <a:r>
              <a:rPr lang="en-US" dirty="0" smtClean="0">
                <a:solidFill>
                  <a:schemeClr val="bg1"/>
                </a:solidFill>
              </a:rPr>
              <a:t>– SQLDUMP - </a:t>
            </a:r>
            <a:r>
              <a:rPr lang="en-US" dirty="0" smtClean="0">
                <a:solidFill>
                  <a:srgbClr val="FF0000"/>
                </a:solidFill>
              </a:rPr>
              <a:t>MEB</a:t>
            </a:r>
            <a:r>
              <a:rPr lang="en-US" dirty="0" smtClean="0">
                <a:solidFill>
                  <a:schemeClr val="bg1"/>
                </a:solidFill>
              </a:rPr>
              <a:t> - FT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Can execute commands on other servers remotely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Recommended by MEB documentation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Built in Windows 10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command line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An alternative is FTP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19100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transfer</a:t>
            </a:r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protocol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3923" y="6488668"/>
            <a:ext cx="58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UI - </a:t>
            </a:r>
            <a:r>
              <a:rPr lang="en-US" dirty="0" smtClean="0">
                <a:solidFill>
                  <a:schemeClr val="bg1"/>
                </a:solidFill>
              </a:rPr>
              <a:t>CONTROLLER </a:t>
            </a:r>
            <a:r>
              <a:rPr lang="en-US" dirty="0" smtClean="0">
                <a:solidFill>
                  <a:schemeClr val="bg1"/>
                </a:solidFill>
              </a:rPr>
              <a:t>- DBMS - </a:t>
            </a:r>
            <a:r>
              <a:rPr lang="en-US" dirty="0" smtClean="0">
                <a:solidFill>
                  <a:schemeClr val="bg1"/>
                </a:solidFill>
              </a:rPr>
              <a:t>JDBC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PB </a:t>
            </a:r>
            <a:r>
              <a:rPr lang="en-US" dirty="0" smtClean="0">
                <a:solidFill>
                  <a:schemeClr val="bg1"/>
                </a:solidFill>
              </a:rPr>
              <a:t>– SQLDUMP - </a:t>
            </a:r>
            <a:r>
              <a:rPr lang="en-US" dirty="0" smtClean="0">
                <a:solidFill>
                  <a:schemeClr val="bg1"/>
                </a:solidFill>
              </a:rPr>
              <a:t>MEB - </a:t>
            </a:r>
            <a:r>
              <a:rPr lang="en-US" dirty="0" smtClean="0">
                <a:solidFill>
                  <a:srgbClr val="FF0000"/>
                </a:solidFill>
              </a:rPr>
              <a:t>FT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399" y="16548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50774" y="1644050"/>
            <a:ext cx="1187532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HTTP Forms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50774" y="2869528"/>
            <a:ext cx="1187532" cy="914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Spring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50774" y="4099169"/>
            <a:ext cx="1187532" cy="914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sqldump</a:t>
            </a:r>
            <a:endParaRPr lang="en-US" sz="2000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5450774" y="5324647"/>
            <a:ext cx="1187532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DBMS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06981" y="2869528"/>
            <a:ext cx="1187532" cy="914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Process builder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94567" y="2869528"/>
            <a:ext cx="1187532" cy="914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JDBC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Conn. J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3188" y="5328810"/>
            <a:ext cx="1187532" cy="9144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0890" y="5331469"/>
            <a:ext cx="1187532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Prod.</a:t>
            </a:r>
          </a:p>
          <a:p>
            <a:pPr algn="ctr"/>
            <a:r>
              <a:rPr lang="en-US" sz="2400" dirty="0" smtClean="0"/>
              <a:t>Server</a:t>
            </a:r>
          </a:p>
        </p:txBody>
      </p:sp>
      <p:cxnSp>
        <p:nvCxnSpPr>
          <p:cNvPr id="15" name="Straight Connector 14"/>
          <p:cNvCxnSpPr>
            <a:stCxn id="3" idx="2"/>
            <a:endCxn id="5" idx="0"/>
          </p:cNvCxnSpPr>
          <p:nvPr/>
        </p:nvCxnSpPr>
        <p:spPr>
          <a:xfrm>
            <a:off x="6044540" y="2558450"/>
            <a:ext cx="0" cy="31107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3"/>
            <a:endCxn id="5" idx="1"/>
          </p:cNvCxnSpPr>
          <p:nvPr/>
        </p:nvCxnSpPr>
        <p:spPr>
          <a:xfrm>
            <a:off x="5094513" y="3326728"/>
            <a:ext cx="3562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3"/>
            <a:endCxn id="9" idx="1"/>
          </p:cNvCxnSpPr>
          <p:nvPr/>
        </p:nvCxnSpPr>
        <p:spPr>
          <a:xfrm>
            <a:off x="6638306" y="3326728"/>
            <a:ext cx="3562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6" idx="2"/>
            <a:endCxn id="7" idx="0"/>
          </p:cNvCxnSpPr>
          <p:nvPr/>
        </p:nvCxnSpPr>
        <p:spPr>
          <a:xfrm>
            <a:off x="6044540" y="5013569"/>
            <a:ext cx="0" cy="3110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1" idx="3"/>
            <a:endCxn id="10" idx="1"/>
          </p:cNvCxnSpPr>
          <p:nvPr/>
        </p:nvCxnSpPr>
        <p:spPr>
          <a:xfrm flipV="1">
            <a:off x="1988422" y="5786010"/>
            <a:ext cx="374766" cy="26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0" idx="3"/>
            <a:endCxn id="7" idx="1"/>
          </p:cNvCxnSpPr>
          <p:nvPr/>
        </p:nvCxnSpPr>
        <p:spPr>
          <a:xfrm flipV="1">
            <a:off x="3550720" y="5781847"/>
            <a:ext cx="1900054" cy="4163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8" idx="1"/>
            <a:endCxn id="10" idx="0"/>
          </p:cNvCxnSpPr>
          <p:nvPr/>
        </p:nvCxnSpPr>
        <p:spPr>
          <a:xfrm rot="10800000" flipV="1">
            <a:off x="2956955" y="3326728"/>
            <a:ext cx="950027" cy="200208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8" idx="2"/>
            <a:endCxn id="6" idx="1"/>
          </p:cNvCxnSpPr>
          <p:nvPr/>
        </p:nvCxnSpPr>
        <p:spPr>
          <a:xfrm rot="16200000" flipH="1">
            <a:off x="4589540" y="3695134"/>
            <a:ext cx="772441" cy="950027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stCxn id="9" idx="2"/>
            <a:endCxn id="7" idx="3"/>
          </p:cNvCxnSpPr>
          <p:nvPr/>
        </p:nvCxnSpPr>
        <p:spPr>
          <a:xfrm rot="5400000">
            <a:off x="6114361" y="4307874"/>
            <a:ext cx="1997919" cy="950027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800104" y="5368581"/>
            <a:ext cx="1413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SSH/FTP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667" y="2207283"/>
            <a:ext cx="10506637" cy="4066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GC file transfer research and coding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New ownership and version encoding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 smtClean="0">
                <a:solidFill>
                  <a:schemeClr val="bg1"/>
                </a:solidFill>
              </a:rPr>
              <a:t>- </a:t>
            </a:r>
            <a:r>
              <a:rPr lang="en-US" sz="3600" dirty="0" err="1" smtClean="0">
                <a:solidFill>
                  <a:schemeClr val="bg1"/>
                </a:solidFill>
              </a:rPr>
              <a:t>sqldump</a:t>
            </a:r>
            <a:r>
              <a:rPr lang="en-US" sz="3600" dirty="0" smtClean="0">
                <a:solidFill>
                  <a:schemeClr val="bg1"/>
                </a:solidFill>
              </a:rPr>
              <a:t> code, based on current research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 smtClean="0">
                <a:solidFill>
                  <a:schemeClr val="bg1"/>
                </a:solidFill>
              </a:rPr>
              <a:t>- controller modification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UI visual appeal and new features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19100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development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1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346" y="26020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PROTOTYPE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20808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0" y="19100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experience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Languages: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 HTML and SQL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API’s: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 REST and Connector J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Classes: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 Process Builder and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Misc.: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 Spring Boot framework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 MySQL Enterprise Backup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 MySQL file structure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7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05787" y="17913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 experience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89" y="1739478"/>
            <a:ext cx="18288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99" y="1732994"/>
            <a:ext cx="18288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09" y="1732994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19" y="1727246"/>
            <a:ext cx="10287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12" y="3551003"/>
            <a:ext cx="18288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236" y="3560381"/>
            <a:ext cx="640080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1" y="5385843"/>
            <a:ext cx="2821575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89" y="5381284"/>
            <a:ext cx="2819400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22" y="5387768"/>
            <a:ext cx="18288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55" y="5387768"/>
            <a:ext cx="18288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88" y="5381284"/>
            <a:ext cx="1870365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89" y="1742243"/>
            <a:ext cx="2799890" cy="13688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66" y="3552067"/>
            <a:ext cx="2821577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81" y="3551003"/>
            <a:ext cx="10287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6"/>
          <a:stretch/>
        </p:blipFill>
        <p:spPr>
          <a:xfrm>
            <a:off x="7428750" y="3560381"/>
            <a:ext cx="2436817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93640" y="135791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Hampi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5288" y="135791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Mumbai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34741" y="1370146"/>
            <a:ext cx="80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Kerala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59383" y="137014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65262" y="1357914"/>
            <a:ext cx="125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Hyderabad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66900" y="3181671"/>
            <a:ext cx="123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Puducherry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8797" y="3181671"/>
            <a:ext cx="98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Auroville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4508" y="320042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Chennai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15789" y="319104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Mysore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89338" y="3185301"/>
            <a:ext cx="99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Varanasi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8205" y="501843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Delhi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79538" y="5007372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8476" y="5018436"/>
            <a:ext cx="75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Jaipur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39202" y="500727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Andaman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94306" y="5018436"/>
            <a:ext cx="10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Jaisalmer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4350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342" y="1441964"/>
            <a:ext cx="487838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Lived in Poland until 2000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2205" y="1441964"/>
            <a:ext cx="4875211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Live and study in Chicago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4" y="2121229"/>
            <a:ext cx="4130635" cy="3097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77" y="4132613"/>
            <a:ext cx="4427591" cy="2490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19" y="2121229"/>
            <a:ext cx="4560125" cy="2565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80" y="4081100"/>
            <a:ext cx="3613810" cy="259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9262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Learned many new technologies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Hope to be of value to Infosys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Met many great people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Experienced culture through food and travel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Had a lot of fun and made great memories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19100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4350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342" y="1441964"/>
            <a:ext cx="487838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CNC Machinist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2205" y="1441964"/>
            <a:ext cx="4875211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Software Developer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92" y="2102850"/>
            <a:ext cx="4566735" cy="2219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6" y="3034802"/>
            <a:ext cx="2653146" cy="3537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54" y="2063711"/>
            <a:ext cx="4727762" cy="2298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98" y="3776353"/>
            <a:ext cx="3727970" cy="27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4350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342" y="1441964"/>
            <a:ext cx="487838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Cooking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2205" y="1441964"/>
            <a:ext cx="4875211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Travel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42" y="2161308"/>
            <a:ext cx="1833154" cy="24997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19" y="4783821"/>
            <a:ext cx="3597487" cy="1756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19" y="3411186"/>
            <a:ext cx="1833154" cy="2499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76" y="3411186"/>
            <a:ext cx="3550722" cy="1733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86" y="4064328"/>
            <a:ext cx="1833155" cy="24997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31" y="2080002"/>
            <a:ext cx="3524809" cy="17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5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538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481304"/>
            <a:ext cx="9905999" cy="3541714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 smtClean="0">
                <a:solidFill>
                  <a:schemeClr val="bg1"/>
                </a:solidFill>
              </a:rPr>
              <a:t>Overview</a:t>
            </a:r>
            <a:endParaRPr lang="en-US" sz="12800" dirty="0" smtClean="0">
              <a:solidFill>
                <a:schemeClr val="bg1"/>
              </a:solidFill>
            </a:endParaRPr>
          </a:p>
          <a:p>
            <a:r>
              <a:rPr lang="en-US" sz="12800" dirty="0" smtClean="0">
                <a:solidFill>
                  <a:schemeClr val="bg1"/>
                </a:solidFill>
              </a:rPr>
              <a:t>Components</a:t>
            </a:r>
          </a:p>
          <a:p>
            <a:r>
              <a:rPr lang="en-US" sz="12800" dirty="0" smtClean="0">
                <a:solidFill>
                  <a:schemeClr val="bg1"/>
                </a:solidFill>
              </a:rPr>
              <a:t>Review</a:t>
            </a:r>
          </a:p>
          <a:p>
            <a:r>
              <a:rPr lang="en-US" sz="12800" dirty="0" smtClean="0">
                <a:solidFill>
                  <a:schemeClr val="bg1"/>
                </a:solidFill>
              </a:rPr>
              <a:t>Future Development</a:t>
            </a:r>
          </a:p>
          <a:p>
            <a:r>
              <a:rPr lang="en-US" sz="12800" dirty="0" smtClean="0">
                <a:solidFill>
                  <a:schemeClr val="bg1"/>
                </a:solidFill>
              </a:rPr>
              <a:t>Prototype</a:t>
            </a:r>
            <a:endParaRPr lang="en-US" sz="12800" dirty="0" smtClean="0">
              <a:solidFill>
                <a:schemeClr val="bg1"/>
              </a:solidFill>
            </a:endParaRPr>
          </a:p>
          <a:p>
            <a:r>
              <a:rPr lang="en-US" sz="12800" dirty="0" smtClean="0">
                <a:solidFill>
                  <a:schemeClr val="bg1"/>
                </a:solidFill>
              </a:rPr>
              <a:t>Learning Experience</a:t>
            </a:r>
            <a:endParaRPr lang="en-US" sz="12800" dirty="0" smtClean="0">
              <a:solidFill>
                <a:schemeClr val="bg1"/>
              </a:solidFill>
            </a:endParaRPr>
          </a:p>
          <a:p>
            <a:r>
              <a:rPr lang="en-US" sz="12800" dirty="0" smtClean="0">
                <a:solidFill>
                  <a:schemeClr val="bg1"/>
                </a:solidFill>
              </a:rPr>
              <a:t>Cultural </a:t>
            </a:r>
            <a:r>
              <a:rPr lang="en-US" sz="12800" dirty="0" smtClean="0">
                <a:solidFill>
                  <a:schemeClr val="bg1"/>
                </a:solidFill>
              </a:rPr>
              <a:t>Experience</a:t>
            </a:r>
            <a:endParaRPr lang="en-US" sz="12800" dirty="0" smtClean="0">
              <a:solidFill>
                <a:schemeClr val="bg1"/>
              </a:solidFill>
            </a:endParaRPr>
          </a:p>
          <a:p>
            <a:r>
              <a:rPr lang="en-US" sz="12800" dirty="0" smtClean="0">
                <a:solidFill>
                  <a:schemeClr val="bg1"/>
                </a:solidFill>
              </a:rPr>
              <a:t>Conclusion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399" y="16548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38899" y="1539493"/>
            <a:ext cx="1187532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UI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38899" y="2764971"/>
            <a:ext cx="1187532" cy="914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38899" y="3994612"/>
            <a:ext cx="1187532" cy="914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sqldump</a:t>
            </a:r>
            <a:endParaRPr lang="en-US" sz="2000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5438899" y="5220090"/>
            <a:ext cx="1187532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DBMS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95106" y="2764971"/>
            <a:ext cx="1187532" cy="914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Process builder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82692" y="2764971"/>
            <a:ext cx="1187532" cy="914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JDBC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51313" y="5224253"/>
            <a:ext cx="1187532" cy="9144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9015" y="5226912"/>
            <a:ext cx="1187532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Prod.</a:t>
            </a:r>
          </a:p>
          <a:p>
            <a:pPr algn="ctr"/>
            <a:r>
              <a:rPr lang="en-US" sz="2400" dirty="0" smtClean="0"/>
              <a:t>Server</a:t>
            </a:r>
          </a:p>
        </p:txBody>
      </p:sp>
      <p:cxnSp>
        <p:nvCxnSpPr>
          <p:cNvPr id="15" name="Straight Connector 14"/>
          <p:cNvCxnSpPr>
            <a:stCxn id="3" idx="2"/>
            <a:endCxn id="5" idx="0"/>
          </p:cNvCxnSpPr>
          <p:nvPr/>
        </p:nvCxnSpPr>
        <p:spPr>
          <a:xfrm>
            <a:off x="6032665" y="2453893"/>
            <a:ext cx="0" cy="31107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3"/>
            <a:endCxn id="5" idx="1"/>
          </p:cNvCxnSpPr>
          <p:nvPr/>
        </p:nvCxnSpPr>
        <p:spPr>
          <a:xfrm>
            <a:off x="5082638" y="3222171"/>
            <a:ext cx="3562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3"/>
            <a:endCxn id="9" idx="1"/>
          </p:cNvCxnSpPr>
          <p:nvPr/>
        </p:nvCxnSpPr>
        <p:spPr>
          <a:xfrm>
            <a:off x="6626431" y="3222171"/>
            <a:ext cx="3562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6" idx="2"/>
            <a:endCxn id="7" idx="0"/>
          </p:cNvCxnSpPr>
          <p:nvPr/>
        </p:nvCxnSpPr>
        <p:spPr>
          <a:xfrm>
            <a:off x="6032665" y="4909012"/>
            <a:ext cx="0" cy="3110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1" idx="3"/>
            <a:endCxn id="10" idx="1"/>
          </p:cNvCxnSpPr>
          <p:nvPr/>
        </p:nvCxnSpPr>
        <p:spPr>
          <a:xfrm flipV="1">
            <a:off x="1976547" y="5681453"/>
            <a:ext cx="374766" cy="26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0" idx="3"/>
            <a:endCxn id="7" idx="1"/>
          </p:cNvCxnSpPr>
          <p:nvPr/>
        </p:nvCxnSpPr>
        <p:spPr>
          <a:xfrm flipV="1">
            <a:off x="3538845" y="5677290"/>
            <a:ext cx="1900054" cy="4163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8" idx="1"/>
            <a:endCxn id="10" idx="0"/>
          </p:cNvCxnSpPr>
          <p:nvPr/>
        </p:nvCxnSpPr>
        <p:spPr>
          <a:xfrm rot="10800000" flipV="1">
            <a:off x="2945080" y="3222171"/>
            <a:ext cx="950027" cy="200208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8" idx="2"/>
            <a:endCxn id="6" idx="1"/>
          </p:cNvCxnSpPr>
          <p:nvPr/>
        </p:nvCxnSpPr>
        <p:spPr>
          <a:xfrm rot="16200000" flipH="1">
            <a:off x="4577665" y="3590577"/>
            <a:ext cx="772441" cy="950027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stCxn id="9" idx="2"/>
            <a:endCxn id="7" idx="3"/>
          </p:cNvCxnSpPr>
          <p:nvPr/>
        </p:nvCxnSpPr>
        <p:spPr>
          <a:xfrm rot="5400000">
            <a:off x="6102486" y="4203317"/>
            <a:ext cx="1997919" cy="950027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788229" y="5264024"/>
            <a:ext cx="1413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SSH/FTP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7913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</a:t>
            </a:r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FORMS</a:t>
            </a:r>
            <a:endParaRPr lang="en-US" sz="4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Accessed remotely with no need to install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Communicates with the controller using REST API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Easily upgraded with JavaScript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Drop down menus, animated buttons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3923" y="6488668"/>
            <a:ext cx="58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CONTROLLER </a:t>
            </a:r>
            <a:r>
              <a:rPr lang="en-US" dirty="0" smtClean="0">
                <a:solidFill>
                  <a:schemeClr val="bg1"/>
                </a:solidFill>
              </a:rPr>
              <a:t>- DBMS - </a:t>
            </a:r>
            <a:r>
              <a:rPr lang="en-US" dirty="0" smtClean="0">
                <a:solidFill>
                  <a:schemeClr val="bg1"/>
                </a:solidFill>
              </a:rPr>
              <a:t>JDBC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PB </a:t>
            </a:r>
            <a:r>
              <a:rPr lang="en-US" dirty="0" smtClean="0">
                <a:solidFill>
                  <a:schemeClr val="bg1"/>
                </a:solidFill>
              </a:rPr>
              <a:t>– SQLDUMP - </a:t>
            </a:r>
            <a:r>
              <a:rPr lang="en-US" dirty="0" smtClean="0">
                <a:solidFill>
                  <a:schemeClr val="bg1"/>
                </a:solidFill>
              </a:rPr>
              <a:t>MEB - FT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40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672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br>
              <a:rPr lang="en-US" sz="4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endParaRPr lang="en-US" sz="4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Java framework that lets us build a REST API server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Server waits for GET and POST requests and calls </a:t>
            </a:r>
            <a:r>
              <a:rPr lang="en-US" sz="3600" dirty="0" smtClean="0">
                <a:solidFill>
                  <a:schemeClr val="bg1"/>
                </a:solidFill>
              </a:rPr>
              <a:t>java methods</a:t>
            </a:r>
          </a:p>
          <a:p>
            <a:r>
              <a:rPr lang="en-US" sz="3600" dirty="0">
                <a:solidFill>
                  <a:schemeClr val="bg1"/>
                </a:solidFill>
              </a:rPr>
              <a:t>Runs command line utilities, queries the database and manages the file </a:t>
            </a:r>
            <a:r>
              <a:rPr lang="en-US" sz="3600" dirty="0" smtClean="0">
                <a:solidFill>
                  <a:schemeClr val="bg1"/>
                </a:solidFill>
              </a:rPr>
              <a:t>system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3923" y="6488668"/>
            <a:ext cx="58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UI - </a:t>
            </a:r>
            <a:r>
              <a:rPr lang="en-US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- DBMS - </a:t>
            </a:r>
            <a:r>
              <a:rPr lang="en-US" dirty="0" smtClean="0">
                <a:solidFill>
                  <a:schemeClr val="bg1"/>
                </a:solidFill>
              </a:rPr>
              <a:t>JDBC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PB </a:t>
            </a:r>
            <a:r>
              <a:rPr lang="en-US" dirty="0" smtClean="0">
                <a:solidFill>
                  <a:schemeClr val="bg1"/>
                </a:solidFill>
              </a:rPr>
              <a:t>– SQLDUMP - </a:t>
            </a:r>
            <a:r>
              <a:rPr lang="en-US" dirty="0" smtClean="0">
                <a:solidFill>
                  <a:schemeClr val="bg1"/>
                </a:solidFill>
              </a:rPr>
              <a:t>MEB - FT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91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1006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management system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SQL is a widely used query language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Well documented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MySQL is more lightweight than Oracle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Free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3923" y="6488668"/>
            <a:ext cx="58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UI - </a:t>
            </a:r>
            <a:r>
              <a:rPr lang="en-US" dirty="0" smtClean="0">
                <a:solidFill>
                  <a:schemeClr val="bg1"/>
                </a:solidFill>
              </a:rPr>
              <a:t>CONTROLLER </a:t>
            </a:r>
            <a:r>
              <a:rPr lang="en-US" dirty="0" smtClean="0">
                <a:solidFill>
                  <a:schemeClr val="bg1"/>
                </a:solidFill>
              </a:rPr>
              <a:t>- </a:t>
            </a:r>
            <a:r>
              <a:rPr lang="en-US" dirty="0" smtClean="0">
                <a:solidFill>
                  <a:srgbClr val="FF0000"/>
                </a:solidFill>
              </a:rPr>
              <a:t>DBMS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JDBC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PB </a:t>
            </a:r>
            <a:r>
              <a:rPr lang="en-US" dirty="0" smtClean="0">
                <a:solidFill>
                  <a:schemeClr val="bg1"/>
                </a:solidFill>
              </a:rPr>
              <a:t>– SQLDUMP - </a:t>
            </a:r>
            <a:r>
              <a:rPr lang="en-US" dirty="0" smtClean="0">
                <a:solidFill>
                  <a:schemeClr val="bg1"/>
                </a:solidFill>
              </a:rPr>
              <a:t>MEB - FT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1572</TotalTime>
  <Words>466</Words>
  <Application>Microsoft Office PowerPoint</Application>
  <PresentationFormat>Widescreen</PresentationFormat>
  <Paragraphs>132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Tw Cen MT</vt:lpstr>
      <vt:lpstr>Circuit</vt:lpstr>
      <vt:lpstr>Golden Copy  Creation and access</vt:lpstr>
      <vt:lpstr>About me</vt:lpstr>
      <vt:lpstr>About me</vt:lpstr>
      <vt:lpstr>About me</vt:lpstr>
      <vt:lpstr>Agenda</vt:lpstr>
      <vt:lpstr>overview</vt:lpstr>
      <vt:lpstr>User Interface HTML FORMS</vt:lpstr>
      <vt:lpstr>controller Spring boot</vt:lpstr>
      <vt:lpstr>Database management system Mysql</vt:lpstr>
      <vt:lpstr>PowerPoint Presentation</vt:lpstr>
      <vt:lpstr>Process builder</vt:lpstr>
      <vt:lpstr>sqldump</vt:lpstr>
      <vt:lpstr>Mysql enterprise backup</vt:lpstr>
      <vt:lpstr>File transfer ssh protocol</vt:lpstr>
      <vt:lpstr>review</vt:lpstr>
      <vt:lpstr>Future development</vt:lpstr>
      <vt:lpstr>PROTOTYPE</vt:lpstr>
      <vt:lpstr>Learning experience</vt:lpstr>
      <vt:lpstr>cultural experience</vt:lpstr>
      <vt:lpstr>conclusion</vt:lpstr>
    </vt:vector>
  </TitlesOfParts>
  <Company>Infosys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Golden Copy  Creation and access</dc:title>
  <dc:creator>Dariusz Ochal</dc:creator>
  <cp:lastModifiedBy>Dariusz Ochal</cp:lastModifiedBy>
  <cp:revision>56</cp:revision>
  <dcterms:created xsi:type="dcterms:W3CDTF">2019-08-17T05:03:47Z</dcterms:created>
  <dcterms:modified xsi:type="dcterms:W3CDTF">2019-08-22T04:19:36Z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dariusz.TRN@ad.infosys.com</vt:lpwstr>
  </property>
  <property fmtid="{D5CDD505-2E9C-101B-9397-08002B2CF9AE}" pid="5" name="MSIP_Label_be4b3411-284d-4d31-bd4f-bc13ef7f1fd6_SetDate">
    <vt:lpwstr>2019-08-17T05:11:28.7535903Z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ActionId">
    <vt:lpwstr>d1baa2e9-9b01-4ed9-af4f-3533d698143a</vt:lpwstr>
  </property>
  <property fmtid="{D5CDD505-2E9C-101B-9397-08002B2CF9AE}" pid="9" name="MSIP_Label_be4b3411-284d-4d31-bd4f-bc13ef7f1fd6_Extended_MSFT_Method">
    <vt:lpwstr>Automatic</vt:lpwstr>
  </property>
  <property fmtid="{D5CDD505-2E9C-101B-9397-08002B2CF9AE}" pid="10" name="MSIP_Label_a0819fa7-4367-4500-ba88-dd630d977609_Enabled">
    <vt:lpwstr>True</vt:lpwstr>
  </property>
  <property fmtid="{D5CDD505-2E9C-101B-9397-08002B2CF9AE}" pid="11" name="MSIP_Label_a0819fa7-4367-4500-ba88-dd630d977609_SiteId">
    <vt:lpwstr>63ce7d59-2f3e-42cd-a8cc-be764cff5eb6</vt:lpwstr>
  </property>
  <property fmtid="{D5CDD505-2E9C-101B-9397-08002B2CF9AE}" pid="12" name="MSIP_Label_a0819fa7-4367-4500-ba88-dd630d977609_Owner">
    <vt:lpwstr>dariusz.TRN@ad.infosys.com</vt:lpwstr>
  </property>
  <property fmtid="{D5CDD505-2E9C-101B-9397-08002B2CF9AE}" pid="13" name="MSIP_Label_a0819fa7-4367-4500-ba88-dd630d977609_SetDate">
    <vt:lpwstr>2019-08-17T05:11:28.7535903Z</vt:lpwstr>
  </property>
  <property fmtid="{D5CDD505-2E9C-101B-9397-08002B2CF9AE}" pid="14" name="MSIP_Label_a0819fa7-4367-4500-ba88-dd630d977609_Name">
    <vt:lpwstr>Companywide usage</vt:lpwstr>
  </property>
  <property fmtid="{D5CDD505-2E9C-101B-9397-08002B2CF9AE}" pid="15" name="MSIP_Label_a0819fa7-4367-4500-ba88-dd630d977609_Application">
    <vt:lpwstr>Microsoft Azure Information Protection</vt:lpwstr>
  </property>
  <property fmtid="{D5CDD505-2E9C-101B-9397-08002B2CF9AE}" pid="16" name="MSIP_Label_a0819fa7-4367-4500-ba88-dd630d977609_ActionId">
    <vt:lpwstr>d1baa2e9-9b01-4ed9-af4f-3533d698143a</vt:lpwstr>
  </property>
  <property fmtid="{D5CDD505-2E9C-101B-9397-08002B2CF9AE}" pid="17" name="MSIP_Label_a0819fa7-4367-4500-ba88-dd630d977609_Parent">
    <vt:lpwstr>be4b3411-284d-4d31-bd4f-bc13ef7f1fd6</vt:lpwstr>
  </property>
  <property fmtid="{D5CDD505-2E9C-101B-9397-08002B2CF9AE}" pid="18" name="MSIP_Label_a0819fa7-4367-4500-ba88-dd630d977609_Extended_MSFT_Method">
    <vt:lpwstr>Automatic</vt:lpwstr>
  </property>
  <property fmtid="{D5CDD505-2E9C-101B-9397-08002B2CF9AE}" pid="19" name="Sensitivity">
    <vt:lpwstr>Internal Companywide usage</vt:lpwstr>
  </property>
</Properties>
</file>